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8" r:id="rId13"/>
    <p:sldId id="269"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t>29.01.2013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t>29.01.2013</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t>29.01.2013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29.01.2013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29.01.2013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t>29.01.2013</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29.01.2013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t>29.01.2013</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t>29.01.2013</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29.01.2013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29.01.2013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t>29.01.2013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1628800"/>
            <a:ext cx="6172200" cy="1894362"/>
          </a:xfrm>
        </p:spPr>
        <p:txBody>
          <a:bodyPr/>
          <a:lstStyle/>
          <a:p>
            <a:pPr algn="ctr"/>
            <a:r>
              <a:rPr lang="kk-KZ" dirty="0"/>
              <a:t>ОПЕРАЦИЯЛЫҚ ЖҮЙЕЛЕР. НЕГІЗГІ ТҮСІНІКТЕРІ. </a:t>
            </a:r>
            <a:r>
              <a:rPr lang="ru-RU" dirty="0"/>
              <a:t/>
            </a:r>
            <a:br>
              <a:rPr lang="ru-RU" dirty="0"/>
            </a:br>
            <a:r>
              <a:rPr lang="kk-KZ" dirty="0"/>
              <a:t>ОЖ ЖІКТЕЛУІ</a:t>
            </a:r>
            <a:endParaRPr lang="ru-RU" dirty="0"/>
          </a:p>
        </p:txBody>
      </p:sp>
    </p:spTree>
    <p:extLst>
      <p:ext uri="{BB962C8B-B14F-4D97-AF65-F5344CB8AC3E}">
        <p14:creationId xmlns:p14="http://schemas.microsoft.com/office/powerpoint/2010/main" val="60996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7467600" cy="508918"/>
          </a:xfrm>
        </p:spPr>
        <p:txBody>
          <a:bodyPr>
            <a:normAutofit fontScale="90000"/>
          </a:bodyPr>
          <a:lstStyle/>
          <a:p>
            <a:pPr algn="ctr"/>
            <a:r>
              <a:rPr lang="kk-KZ" b="1" dirty="0" smtClean="0">
                <a:solidFill>
                  <a:schemeClr val="tx1"/>
                </a:solidFill>
                <a:latin typeface="Times New Roman" pitchFamily="18" charset="0"/>
                <a:cs typeface="Times New Roman" pitchFamily="18" charset="0"/>
              </a:rPr>
              <a:t>Операциялық </a:t>
            </a:r>
            <a:r>
              <a:rPr lang="kk-KZ" b="1" dirty="0">
                <a:solidFill>
                  <a:schemeClr val="tx1"/>
                </a:solidFill>
                <a:latin typeface="Times New Roman" pitchFamily="18" charset="0"/>
                <a:cs typeface="Times New Roman" pitchFamily="18" charset="0"/>
              </a:rPr>
              <a:t>жүйе </a:t>
            </a:r>
            <a:r>
              <a:rPr lang="kk-KZ" b="1" dirty="0" smtClean="0">
                <a:solidFill>
                  <a:schemeClr val="tx1"/>
                </a:solidFill>
                <a:latin typeface="Times New Roman" pitchFamily="18" charset="0"/>
                <a:cs typeface="Times New Roman" pitchFamily="18" charset="0"/>
              </a:rPr>
              <a:t>түсінігі</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p:txBody>
          <a:bodyPr>
            <a:normAutofit/>
          </a:bodyPr>
          <a:lstStyle/>
          <a:p>
            <a:pPr marL="0" indent="0" algn="just">
              <a:buNone/>
            </a:pPr>
            <a:r>
              <a:rPr lang="kk-KZ" sz="3200" b="1" dirty="0"/>
              <a:t>Операциялық жүйе, </a:t>
            </a:r>
            <a:r>
              <a:rPr lang="kk-KZ" sz="3200" dirty="0"/>
              <a:t>ОЖ – компьютердің аппараттық бөлігі мен қолданбалы бағдарламаларын </a:t>
            </a:r>
            <a:r>
              <a:rPr lang="kk-KZ" sz="3200" dirty="0" smtClean="0"/>
              <a:t>басқаратын, </a:t>
            </a:r>
            <a:r>
              <a:rPr lang="kk-KZ" sz="3200" dirty="0"/>
              <a:t>сонымен қатар өзара және қолданушымен қатынасты қамтамасыз ететін бағдарламалық құралдардың жиынтығы</a:t>
            </a:r>
            <a:r>
              <a:rPr lang="kk-KZ" sz="3200" dirty="0" smtClean="0"/>
              <a:t>.</a:t>
            </a:r>
          </a:p>
        </p:txBody>
      </p:sp>
    </p:spTree>
    <p:extLst>
      <p:ext uri="{BB962C8B-B14F-4D97-AF65-F5344CB8AC3E}">
        <p14:creationId xmlns:p14="http://schemas.microsoft.com/office/powerpoint/2010/main" val="1313569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764704"/>
            <a:ext cx="8064896" cy="4680520"/>
          </a:xfrm>
        </p:spPr>
        <p:txBody>
          <a:bodyPr>
            <a:noAutofit/>
          </a:bodyPr>
          <a:lstStyle/>
          <a:p>
            <a:pPr marL="0" indent="0" algn="just">
              <a:buNone/>
            </a:pPr>
            <a:r>
              <a:rPr lang="kk-KZ" sz="3200" b="1" dirty="0" smtClean="0"/>
              <a:t>ОЖ</a:t>
            </a:r>
            <a:r>
              <a:rPr lang="kk-KZ" sz="3200" dirty="0" smtClean="0"/>
              <a:t> (ағылш</a:t>
            </a:r>
            <a:r>
              <a:rPr lang="kk-KZ" sz="3200" dirty="0"/>
              <a:t>. Operating system) — компьютердің аппараттық құралдарын басқаруды, файлдармен жұмыс жасауды, мәліметтерді енгізу және шығару, сонымен қатар қолданбалы бағдарламалар мен утилиттердің орындалуын қамтамасыз ететін комьютерлік бағдарламалардың базалық кешені. </a:t>
            </a:r>
            <a:endParaRPr lang="kk-KZ" sz="3200" dirty="0" smtClean="0"/>
          </a:p>
        </p:txBody>
      </p:sp>
    </p:spTree>
    <p:extLst>
      <p:ext uri="{BB962C8B-B14F-4D97-AF65-F5344CB8AC3E}">
        <p14:creationId xmlns:p14="http://schemas.microsoft.com/office/powerpoint/2010/main" val="2674047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692696"/>
            <a:ext cx="8064896" cy="5904656"/>
          </a:xfrm>
        </p:spPr>
        <p:txBody>
          <a:bodyPr>
            <a:noAutofit/>
          </a:bodyPr>
          <a:lstStyle/>
          <a:p>
            <a:pPr marL="0" indent="0" algn="just">
              <a:buNone/>
            </a:pPr>
            <a:r>
              <a:rPr lang="kk-KZ" sz="3200" b="1" dirty="0" smtClean="0"/>
              <a:t>Операциялық </a:t>
            </a:r>
            <a:r>
              <a:rPr lang="kk-KZ" sz="3200" b="1" dirty="0"/>
              <a:t>жүйе </a:t>
            </a:r>
            <a:r>
              <a:rPr lang="kk-KZ" sz="3200" dirty="0"/>
              <a:t>дербес компьютердің бағдарламалық қамтамасыздандыруының негізін құрайды. Операциялық жүйе қолданушының компьютермен өзара әрекеттесуін және барлық басқа бағдарламалардың орындалуын қамтамасыз ететін жүйелік және қызметтік бағдарламалық құралдардың кешені болып табылады. </a:t>
            </a:r>
            <a:endParaRPr lang="kk-KZ" sz="3200" dirty="0" smtClean="0"/>
          </a:p>
        </p:txBody>
      </p:sp>
    </p:spTree>
    <p:extLst>
      <p:ext uri="{BB962C8B-B14F-4D97-AF65-F5344CB8AC3E}">
        <p14:creationId xmlns:p14="http://schemas.microsoft.com/office/powerpoint/2010/main" val="403104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556792"/>
            <a:ext cx="8424936" cy="4032448"/>
          </a:xfrm>
        </p:spPr>
        <p:txBody>
          <a:bodyPr>
            <a:noAutofit/>
          </a:bodyPr>
          <a:lstStyle/>
          <a:p>
            <a:pPr lvl="0"/>
            <a:r>
              <a:rPr lang="kk-KZ" sz="2800" dirty="0" smtClean="0"/>
              <a:t>есептеу </a:t>
            </a:r>
            <a:r>
              <a:rPr lang="kk-KZ" sz="2800" dirty="0"/>
              <a:t>жүйесінде есептеу үдерістерін басқару;</a:t>
            </a:r>
            <a:endParaRPr lang="ru-RU" sz="2800" dirty="0"/>
          </a:p>
          <a:p>
            <a:pPr lvl="0"/>
            <a:r>
              <a:rPr lang="kk-KZ" sz="2800" dirty="0"/>
              <a:t>түрлі есептеу үдерістері арасында есептеу жүйесінің ресурстарын үлестіру;</a:t>
            </a:r>
            <a:endParaRPr lang="ru-RU" sz="2800" dirty="0"/>
          </a:p>
          <a:p>
            <a:pPr lvl="0"/>
            <a:r>
              <a:rPr lang="kk-KZ" sz="2800" dirty="0"/>
              <a:t>қолданушылардың қолданбалы бағдарламалары орындалатын бағдарламалық (операциялық) ортаны құру.</a:t>
            </a:r>
            <a:endParaRPr lang="ru-RU" sz="2800" dirty="0"/>
          </a:p>
        </p:txBody>
      </p:sp>
      <p:sp>
        <p:nvSpPr>
          <p:cNvPr id="4" name="Заголовок 1"/>
          <p:cNvSpPr>
            <a:spLocks noGrp="1"/>
          </p:cNvSpPr>
          <p:nvPr>
            <p:ph type="title"/>
          </p:nvPr>
        </p:nvSpPr>
        <p:spPr>
          <a:xfrm>
            <a:off x="395536" y="476672"/>
            <a:ext cx="7467600" cy="508918"/>
          </a:xfrm>
        </p:spPr>
        <p:txBody>
          <a:bodyPr>
            <a:normAutofit fontScale="90000"/>
          </a:bodyPr>
          <a:lstStyle/>
          <a:p>
            <a:pPr algn="ctr"/>
            <a:r>
              <a:rPr lang="kk-KZ" sz="3200" b="1" dirty="0">
                <a:solidFill>
                  <a:schemeClr val="tx1"/>
                </a:solidFill>
                <a:latin typeface="Times New Roman" pitchFamily="18" charset="0"/>
                <a:cs typeface="Times New Roman" pitchFamily="18" charset="0"/>
              </a:rPr>
              <a:t>Операциялық жүйе міндеттері:</a:t>
            </a:r>
            <a:endParaRPr lang="ru-RU" sz="3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03104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7467600" cy="508918"/>
          </a:xfrm>
        </p:spPr>
        <p:txBody>
          <a:bodyPr>
            <a:normAutofit fontScale="90000"/>
          </a:bodyPr>
          <a:lstStyle/>
          <a:p>
            <a:pPr algn="ctr"/>
            <a:r>
              <a:rPr lang="kk-KZ" b="1" dirty="0" smtClean="0">
                <a:solidFill>
                  <a:schemeClr val="tx1"/>
                </a:solidFill>
                <a:latin typeface="Times New Roman" pitchFamily="18" charset="0"/>
                <a:cs typeface="Times New Roman" pitchFamily="18" charset="0"/>
              </a:rPr>
              <a:t>Операциялық орта түсінігі</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p:txBody>
          <a:bodyPr>
            <a:normAutofit/>
          </a:bodyPr>
          <a:lstStyle/>
          <a:p>
            <a:pPr marL="0" indent="0" algn="just">
              <a:buNone/>
            </a:pPr>
            <a:r>
              <a:rPr lang="kk-KZ" sz="3200" dirty="0">
                <a:latin typeface="Times New Roman" pitchFamily="18" charset="0"/>
                <a:cs typeface="Times New Roman" pitchFamily="18" charset="0"/>
              </a:rPr>
              <a:t>Операциялық орта – ОЖ функциялары мен қызметтерінің жиыны және оларды қолдану ережелері.</a:t>
            </a:r>
            <a:endParaRPr lang="ru-RU" sz="3200" dirty="0">
              <a:latin typeface="Times New Roman" pitchFamily="18" charset="0"/>
              <a:cs typeface="Times New Roman" pitchFamily="18" charset="0"/>
            </a:endParaRPr>
          </a:p>
          <a:p>
            <a:pPr marL="0" indent="0" algn="just">
              <a:buNone/>
            </a:pPr>
            <a:endParaRPr lang="kk-KZ" sz="3200" dirty="0" smtClean="0">
              <a:latin typeface="Times New Roman" pitchFamily="18" charset="0"/>
              <a:cs typeface="Times New Roman" pitchFamily="18" charset="0"/>
            </a:endParaRPr>
          </a:p>
          <a:p>
            <a:pPr marL="0" indent="0" algn="just">
              <a:buNone/>
            </a:pPr>
            <a:r>
              <a:rPr lang="kk-KZ" sz="3200" dirty="0" smtClean="0">
                <a:latin typeface="Times New Roman" pitchFamily="18" charset="0"/>
                <a:cs typeface="Times New Roman" pitchFamily="18" charset="0"/>
              </a:rPr>
              <a:t>Операциялық </a:t>
            </a:r>
            <a:r>
              <a:rPr lang="kk-KZ" sz="3200" dirty="0">
                <a:latin typeface="Times New Roman" pitchFamily="18" charset="0"/>
                <a:cs typeface="Times New Roman" pitchFamily="18" charset="0"/>
              </a:rPr>
              <a:t>орта – бағдарламалар мен қолданушыларға белгілі бір қызметтерді қолдану мақсатында ОЖ қатынауға қажетті интерфейстер жиыны. </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237959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692696"/>
            <a:ext cx="8064896" cy="5904656"/>
          </a:xfrm>
        </p:spPr>
        <p:txBody>
          <a:bodyPr>
            <a:noAutofit/>
          </a:bodyPr>
          <a:lstStyle/>
          <a:p>
            <a:pPr marL="0" indent="0" algn="just">
              <a:buNone/>
            </a:pPr>
            <a:r>
              <a:rPr lang="kk-KZ" sz="3200" dirty="0"/>
              <a:t>Жалпы алғанда ОЖ бірнеше операциялық орта болуы мүмкін. Операциялық ортада бірнеше интерфейс болуы мүмкін: </a:t>
            </a:r>
            <a:endParaRPr lang="kk-KZ" sz="3200" dirty="0" smtClean="0"/>
          </a:p>
          <a:p>
            <a:pPr>
              <a:buFontTx/>
              <a:buChar char="-"/>
            </a:pPr>
            <a:r>
              <a:rPr lang="kk-KZ" sz="3200" dirty="0" smtClean="0"/>
              <a:t>қолданушы </a:t>
            </a:r>
            <a:r>
              <a:rPr lang="kk-KZ" sz="3200" dirty="0"/>
              <a:t>интерфейстері </a:t>
            </a:r>
            <a:r>
              <a:rPr lang="kk-KZ" sz="3200" dirty="0" smtClean="0"/>
              <a:t> </a:t>
            </a:r>
          </a:p>
          <a:p>
            <a:pPr>
              <a:buFontTx/>
              <a:buChar char="-"/>
            </a:pPr>
            <a:r>
              <a:rPr lang="kk-KZ" sz="3200" dirty="0"/>
              <a:t>б</a:t>
            </a:r>
            <a:r>
              <a:rPr lang="kk-KZ" sz="3200" dirty="0" smtClean="0"/>
              <a:t>ағдарламалық </a:t>
            </a:r>
            <a:r>
              <a:rPr lang="kk-KZ" sz="3200" dirty="0"/>
              <a:t>интерфейстер.</a:t>
            </a:r>
            <a:endParaRPr lang="ru-RU" sz="3200" dirty="0"/>
          </a:p>
          <a:p>
            <a:pPr marL="0" indent="0" algn="just">
              <a:buNone/>
            </a:pPr>
            <a:endParaRPr lang="kk-KZ" sz="3200" dirty="0" smtClean="0"/>
          </a:p>
          <a:p>
            <a:pPr marL="0" indent="0" algn="just">
              <a:buNone/>
            </a:pPr>
            <a:r>
              <a:rPr lang="kk-KZ" sz="3200" dirty="0" smtClean="0"/>
              <a:t>Операциялық </a:t>
            </a:r>
            <a:r>
              <a:rPr lang="kk-KZ" sz="3200" dirty="0"/>
              <a:t>орта – осы ортаның жұмыс істеу ережесіне сәйкес құрылған бағдарламалар орындалуы мүмкін жүйелік бағдарламалық аймақ. </a:t>
            </a:r>
            <a:endParaRPr lang="ru-RU" sz="3200" dirty="0"/>
          </a:p>
        </p:txBody>
      </p:sp>
    </p:spTree>
    <p:extLst>
      <p:ext uri="{BB962C8B-B14F-4D97-AF65-F5344CB8AC3E}">
        <p14:creationId xmlns:p14="http://schemas.microsoft.com/office/powerpoint/2010/main" val="1928019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196752"/>
            <a:ext cx="8424936" cy="4032448"/>
          </a:xfrm>
        </p:spPr>
        <p:txBody>
          <a:bodyPr>
            <a:noAutofit/>
          </a:bodyPr>
          <a:lstStyle/>
          <a:p>
            <a:pPr lvl="0"/>
            <a:r>
              <a:rPr lang="kk-KZ" sz="2800" dirty="0" smtClean="0"/>
              <a:t>дербес </a:t>
            </a:r>
            <a:r>
              <a:rPr lang="kk-KZ" sz="2800" dirty="0"/>
              <a:t>компьютердің әрбір блогының жұмысын және олардың өзара әрекеттесуін басқару;</a:t>
            </a:r>
            <a:endParaRPr lang="ru-RU" sz="2800" dirty="0"/>
          </a:p>
          <a:p>
            <a:pPr lvl="0"/>
            <a:r>
              <a:rPr lang="kk-KZ" sz="2800" dirty="0"/>
              <a:t>сыртқы жадыда ақпаратты сақтауды ұйымдастыру;</a:t>
            </a:r>
            <a:endParaRPr lang="ru-RU" sz="2800" dirty="0"/>
          </a:p>
          <a:p>
            <a:pPr lvl="0"/>
            <a:r>
              <a:rPr lang="kk-KZ" sz="2800" dirty="0"/>
              <a:t>қолданушы интерфейсін ұсыну (қолданушыдан командалық жол түрінде немесе манипулятордың (тінтуірдің) көмегімен берілген тапсырмалармен командаларды қабылдау);</a:t>
            </a:r>
            <a:endParaRPr lang="ru-RU" sz="2800" dirty="0"/>
          </a:p>
          <a:p>
            <a:pPr lvl="0"/>
            <a:r>
              <a:rPr lang="kk-KZ" sz="2800" dirty="0"/>
              <a:t>бағдарламаларды (қосымшаларды) оперативті жадыға жүктеу және орындау</a:t>
            </a:r>
            <a:r>
              <a:rPr lang="kk-KZ" sz="2800" dirty="0" smtClean="0"/>
              <a:t>;</a:t>
            </a:r>
            <a:endParaRPr lang="ru-RU" sz="2800" dirty="0"/>
          </a:p>
        </p:txBody>
      </p:sp>
      <p:sp>
        <p:nvSpPr>
          <p:cNvPr id="4" name="Заголовок 1"/>
          <p:cNvSpPr>
            <a:spLocks noGrp="1"/>
          </p:cNvSpPr>
          <p:nvPr>
            <p:ph type="title"/>
          </p:nvPr>
        </p:nvSpPr>
        <p:spPr>
          <a:xfrm>
            <a:off x="395536" y="476672"/>
            <a:ext cx="7467600" cy="508918"/>
          </a:xfrm>
        </p:spPr>
        <p:txBody>
          <a:bodyPr>
            <a:normAutofit fontScale="90000"/>
          </a:bodyPr>
          <a:lstStyle/>
          <a:p>
            <a:pPr algn="ctr"/>
            <a:r>
              <a:rPr lang="kk-KZ" sz="3200" b="1" dirty="0">
                <a:solidFill>
                  <a:schemeClr val="tx1"/>
                </a:solidFill>
                <a:latin typeface="Times New Roman" pitchFamily="18" charset="0"/>
                <a:cs typeface="Times New Roman" pitchFamily="18" charset="0"/>
              </a:rPr>
              <a:t>Операциялық жүйе келесі функцияларды орындайды:</a:t>
            </a:r>
            <a:endParaRPr lang="ru-RU" sz="3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310607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16632"/>
            <a:ext cx="8784976" cy="6552728"/>
          </a:xfrm>
        </p:spPr>
        <p:txBody>
          <a:bodyPr>
            <a:noAutofit/>
          </a:bodyPr>
          <a:lstStyle/>
          <a:p>
            <a:pPr lvl="0"/>
            <a:r>
              <a:rPr lang="kk-KZ" sz="2800" dirty="0"/>
              <a:t>сыртқы құрылғыларға стандартталған қатынау (енгізу/шығару операцияларын ұйымдастыру және басқару);</a:t>
            </a:r>
            <a:endParaRPr lang="ru-RU" sz="2800" dirty="0"/>
          </a:p>
          <a:p>
            <a:pPr lvl="0"/>
            <a:r>
              <a:rPr lang="kk-KZ" sz="2800" dirty="0"/>
              <a:t>оперативті жадыны басқару (үдерістер арасында үлестіру, виртуалды жадыны ұйымдастыру);</a:t>
            </a:r>
            <a:endParaRPr lang="ru-RU" sz="2800" dirty="0"/>
          </a:p>
          <a:p>
            <a:pPr lvl="0"/>
            <a:r>
              <a:rPr lang="kk-KZ" sz="2800" dirty="0"/>
              <a:t>мультибағдарламалау режимін қамтамасыз ету, екі және одан да көп тапсырмаларды бір процессорда орындау;</a:t>
            </a:r>
            <a:endParaRPr lang="ru-RU" sz="2800" dirty="0"/>
          </a:p>
          <a:p>
            <a:pPr lvl="0"/>
            <a:r>
              <a:rPr lang="kk-KZ" sz="2800" dirty="0"/>
              <a:t>нақты уақыт жүйелерінде жауап берудің минималды уақытын қамтамасыз ету;</a:t>
            </a:r>
            <a:endParaRPr lang="ru-RU" sz="2800" dirty="0"/>
          </a:p>
          <a:p>
            <a:pPr lvl="0"/>
            <a:r>
              <a:rPr lang="kk-KZ" sz="2800" dirty="0"/>
              <a:t>тапсырмаларды жоспарлау және диспетчеризациялау;</a:t>
            </a:r>
            <a:endParaRPr lang="ru-RU" sz="2800" dirty="0"/>
          </a:p>
          <a:p>
            <a:pPr marL="0" lvl="0" indent="0">
              <a:buNone/>
            </a:pPr>
            <a:endParaRPr lang="ru-RU" sz="2800" dirty="0"/>
          </a:p>
        </p:txBody>
      </p:sp>
    </p:spTree>
    <p:extLst>
      <p:ext uri="{BB962C8B-B14F-4D97-AF65-F5344CB8AC3E}">
        <p14:creationId xmlns:p14="http://schemas.microsoft.com/office/powerpoint/2010/main" val="1578894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116632"/>
            <a:ext cx="8784976" cy="6552728"/>
          </a:xfrm>
        </p:spPr>
        <p:txBody>
          <a:bodyPr>
            <a:noAutofit/>
          </a:bodyPr>
          <a:lstStyle/>
          <a:p>
            <a:pPr lvl="0"/>
            <a:r>
              <a:rPr lang="kk-KZ" sz="2800" dirty="0" smtClean="0"/>
              <a:t>жүйелік </a:t>
            </a:r>
            <a:r>
              <a:rPr lang="kk-KZ" sz="2800" dirty="0"/>
              <a:t>ресурстарды, мәліметтермен қолданушылардың бағдарламаларын, орындалып жатқан үдерістерді және өзін қолданушылармен олардың бағдарламаларының қасақана әрекеттерінен қорғау, жүйе жартылай жаңылысқан жағдайда қызмет көрсету;</a:t>
            </a:r>
            <a:endParaRPr lang="ru-RU" sz="2800" dirty="0"/>
          </a:p>
          <a:p>
            <a:pPr lvl="0"/>
            <a:r>
              <a:rPr lang="kk-KZ" sz="2800" dirty="0"/>
              <a:t> аутентификация (қолданушы шынында да өзі ме, жоқ па екендігін тексеру), авторизация (өзін ұсынған қолданушының қандайда бір операцияны орындауға құқығы бар ма, жоқ па екендігін тексеру) және қауіпсіздікті қамтамасыз етудің басқа да құралдары. </a:t>
            </a:r>
            <a:endParaRPr lang="ru-RU" sz="2800" dirty="0"/>
          </a:p>
          <a:p>
            <a:pPr marL="0" lvl="0" indent="0">
              <a:buNone/>
            </a:pPr>
            <a:endParaRPr lang="ru-RU" sz="2800" dirty="0"/>
          </a:p>
        </p:txBody>
      </p:sp>
    </p:spTree>
    <p:extLst>
      <p:ext uri="{BB962C8B-B14F-4D97-AF65-F5344CB8AC3E}">
        <p14:creationId xmlns:p14="http://schemas.microsoft.com/office/powerpoint/2010/main" val="1413414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7467600" cy="508918"/>
          </a:xfrm>
        </p:spPr>
        <p:txBody>
          <a:bodyPr>
            <a:normAutofit fontScale="90000"/>
          </a:bodyPr>
          <a:lstStyle/>
          <a:p>
            <a:pPr algn="ctr"/>
            <a:r>
              <a:rPr lang="kk-KZ" b="1" dirty="0">
                <a:solidFill>
                  <a:schemeClr val="tx1"/>
                </a:solidFill>
                <a:latin typeface="Times New Roman" pitchFamily="18" charset="0"/>
                <a:cs typeface="Times New Roman" pitchFamily="18" charset="0"/>
              </a:rPr>
              <a:t>Операциялық жүйелердің жіктелінуі</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
          </p:nvPr>
        </p:nvSpPr>
        <p:spPr>
          <a:xfrm>
            <a:off x="457200" y="1600200"/>
            <a:ext cx="8003232" cy="4873752"/>
          </a:xfrm>
        </p:spPr>
        <p:txBody>
          <a:bodyPr>
            <a:normAutofit/>
          </a:bodyPr>
          <a:lstStyle/>
          <a:p>
            <a:pPr marL="0" indent="0" algn="just">
              <a:buNone/>
            </a:pPr>
            <a:r>
              <a:rPr lang="kk-KZ" sz="3200" dirty="0"/>
              <a:t>Операциялық жүйелер компьютер ресурстарын (процессорлар, жады, құрылғыларды) басқару алгоритмдерін жүзеге асыру ерекшеліктері, қолданылған жобалау тәсілдерінің ерекшеліктері, аппараттық платформалардың типтері, қолдану аймағы және тағы басқа көптеген қасиеттері бойынша өзгешеленеді.</a:t>
            </a:r>
            <a:endParaRPr lang="ru-RU" sz="3200" dirty="0"/>
          </a:p>
        </p:txBody>
      </p:sp>
    </p:spTree>
    <p:extLst>
      <p:ext uri="{BB962C8B-B14F-4D97-AF65-F5344CB8AC3E}">
        <p14:creationId xmlns:p14="http://schemas.microsoft.com/office/powerpoint/2010/main" val="3438083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196752"/>
            <a:ext cx="8424936" cy="2160240"/>
          </a:xfrm>
        </p:spPr>
        <p:txBody>
          <a:bodyPr>
            <a:noAutofit/>
          </a:bodyPr>
          <a:lstStyle/>
          <a:p>
            <a:pPr lvl="0"/>
            <a:r>
              <a:rPr lang="kk-KZ" sz="2800" dirty="0"/>
              <a:t>бір тапсырмалы және көп тапсырмалы;</a:t>
            </a:r>
            <a:endParaRPr lang="ru-RU" sz="2800" dirty="0"/>
          </a:p>
          <a:p>
            <a:pPr lvl="0"/>
            <a:r>
              <a:rPr lang="kk-KZ" sz="2800" dirty="0"/>
              <a:t>бір қолданушылы және көп қолданушылы;</a:t>
            </a:r>
            <a:endParaRPr lang="ru-RU" sz="2800" dirty="0"/>
          </a:p>
          <a:p>
            <a:pPr lvl="0"/>
            <a:r>
              <a:rPr lang="kk-KZ" sz="2800" dirty="0"/>
              <a:t>бір процессорлы және көп процессорлы;</a:t>
            </a:r>
            <a:endParaRPr lang="ru-RU" sz="2800" dirty="0"/>
          </a:p>
          <a:p>
            <a:pPr lvl="0"/>
            <a:r>
              <a:rPr lang="kk-KZ" sz="2800" dirty="0"/>
              <a:t>жергілікті (локальді) және желілік.</a:t>
            </a:r>
            <a:endParaRPr lang="ru-RU" sz="2800" dirty="0"/>
          </a:p>
          <a:p>
            <a:pPr lvl="0"/>
            <a:endParaRPr lang="ru-RU" sz="2800" dirty="0"/>
          </a:p>
        </p:txBody>
      </p:sp>
      <p:sp>
        <p:nvSpPr>
          <p:cNvPr id="4" name="Заголовок 1"/>
          <p:cNvSpPr>
            <a:spLocks noGrp="1"/>
          </p:cNvSpPr>
          <p:nvPr>
            <p:ph type="title"/>
          </p:nvPr>
        </p:nvSpPr>
        <p:spPr>
          <a:xfrm>
            <a:off x="971600" y="620688"/>
            <a:ext cx="7467600" cy="508918"/>
          </a:xfrm>
        </p:spPr>
        <p:txBody>
          <a:bodyPr>
            <a:normAutofit fontScale="90000"/>
          </a:bodyPr>
          <a:lstStyle/>
          <a:p>
            <a:pPr algn="ctr"/>
            <a:r>
              <a:rPr lang="kk-KZ" sz="2800" b="1" dirty="0">
                <a:solidFill>
                  <a:schemeClr val="tx1"/>
                </a:solidFill>
                <a:latin typeface="Times New Roman" pitchFamily="18" charset="0"/>
                <a:cs typeface="Times New Roman" pitchFamily="18" charset="0"/>
              </a:rPr>
              <a:t>Процессорларды басқару алгоритмдеріне </a:t>
            </a:r>
            <a:r>
              <a:rPr lang="kk-KZ" sz="2800" dirty="0">
                <a:solidFill>
                  <a:schemeClr val="tx1"/>
                </a:solidFill>
                <a:latin typeface="Times New Roman" pitchFamily="18" charset="0"/>
                <a:cs typeface="Times New Roman" pitchFamily="18" charset="0"/>
              </a:rPr>
              <a:t>қарай ОЖ келесі түрлерге бөлінеді:</a:t>
            </a:r>
            <a:endParaRPr lang="ru-RU" sz="2800" dirty="0">
              <a:solidFill>
                <a:schemeClr val="tx1"/>
              </a:solidFill>
              <a:latin typeface="Times New Roman" pitchFamily="18" charset="0"/>
              <a:cs typeface="Times New Roman" pitchFamily="18" charset="0"/>
            </a:endParaRPr>
          </a:p>
        </p:txBody>
      </p:sp>
      <p:sp>
        <p:nvSpPr>
          <p:cNvPr id="5" name="Объект 2"/>
          <p:cNvSpPr txBox="1">
            <a:spLocks/>
          </p:cNvSpPr>
          <p:nvPr/>
        </p:nvSpPr>
        <p:spPr>
          <a:xfrm>
            <a:off x="408120" y="5013176"/>
            <a:ext cx="8424936" cy="108012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lvl="0"/>
            <a:r>
              <a:rPr lang="kk-KZ" sz="2800" dirty="0"/>
              <a:t>бір тапсырмалы (MS DOS, MSX);</a:t>
            </a:r>
            <a:endParaRPr lang="ru-RU" sz="2800" dirty="0"/>
          </a:p>
          <a:p>
            <a:pPr lvl="0"/>
            <a:r>
              <a:rPr lang="kk-KZ" sz="2800" dirty="0"/>
              <a:t>көп тапсырмалы (OS/2, Unix, Windows</a:t>
            </a:r>
            <a:r>
              <a:rPr lang="kk-KZ" sz="2800" dirty="0" smtClean="0"/>
              <a:t>).</a:t>
            </a:r>
            <a:endParaRPr lang="ru-RU" sz="2800" dirty="0"/>
          </a:p>
        </p:txBody>
      </p:sp>
      <p:sp>
        <p:nvSpPr>
          <p:cNvPr id="6" name="Заголовок 1"/>
          <p:cNvSpPr txBox="1">
            <a:spLocks/>
          </p:cNvSpPr>
          <p:nvPr/>
        </p:nvSpPr>
        <p:spPr>
          <a:xfrm>
            <a:off x="267528" y="4185505"/>
            <a:ext cx="8280920" cy="508918"/>
          </a:xfrm>
          <a:prstGeom prst="rect">
            <a:avLst/>
          </a:prstGeom>
        </p:spPr>
        <p:txBody>
          <a:bodyPr vert="horz" anchor="b">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kk-KZ" sz="2500" b="1" dirty="0">
                <a:solidFill>
                  <a:schemeClr val="tx1"/>
                </a:solidFill>
              </a:rPr>
              <a:t>Бір мезетте орындалатын тапсырмалар саны </a:t>
            </a:r>
            <a:r>
              <a:rPr lang="kk-KZ" sz="2500" dirty="0">
                <a:solidFill>
                  <a:schemeClr val="tx1"/>
                </a:solidFill>
              </a:rPr>
              <a:t>бойынша ОЖ екі класқа бөлінеді:</a:t>
            </a:r>
            <a:endParaRPr lang="ru-RU" sz="2500" dirty="0">
              <a:solidFill>
                <a:schemeClr val="tx1"/>
              </a:solidFill>
            </a:endParaRPr>
          </a:p>
        </p:txBody>
      </p:sp>
    </p:spTree>
    <p:extLst>
      <p:ext uri="{BB962C8B-B14F-4D97-AF65-F5344CB8AC3E}">
        <p14:creationId xmlns:p14="http://schemas.microsoft.com/office/powerpoint/2010/main" val="4291265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556792"/>
            <a:ext cx="8424936" cy="4896544"/>
          </a:xfrm>
        </p:spPr>
        <p:txBody>
          <a:bodyPr>
            <a:noAutofit/>
          </a:bodyPr>
          <a:lstStyle/>
          <a:p>
            <a:pPr marL="0" indent="0">
              <a:buNone/>
            </a:pPr>
            <a:r>
              <a:rPr lang="kk-KZ" sz="2500" b="1" dirty="0"/>
              <a:t>Процессор уақыты </a:t>
            </a:r>
            <a:r>
              <a:rPr lang="kk-KZ" sz="2500" dirty="0"/>
              <a:t>маңызды бөлінісілетін ресурс болып табылады. Жүйеде бір мезетте болатын үдерістер (немесе тармақтар) арасында процессор уақытын бөлу тәсілі көбінесе ОЖ ерекшеліктерін анықтайды. Көп тапсырмалылықты жүзеге асырудың қазіргі уақытта бар көптеген нұсқаларының ішінен алгоритмдердің екі тобын ерекшелеп көрсетуге болады:</a:t>
            </a:r>
            <a:endParaRPr lang="ru-RU" sz="2500" dirty="0"/>
          </a:p>
          <a:p>
            <a:pPr lvl="0"/>
            <a:r>
              <a:rPr lang="kk-KZ" sz="2500" dirty="0"/>
              <a:t>ығыстырылмайтын көп тапсырмалылық  (NetWare, Windows 3.x); </a:t>
            </a:r>
            <a:endParaRPr lang="ru-RU" sz="2500" dirty="0"/>
          </a:p>
          <a:p>
            <a:pPr lvl="0"/>
            <a:r>
              <a:rPr lang="kk-KZ" sz="2500" dirty="0"/>
              <a:t>ығыстырылатын көп тапсырмалылық  (Windows NT, OS/2, UNIX).</a:t>
            </a:r>
            <a:endParaRPr lang="ru-RU" sz="2500" dirty="0"/>
          </a:p>
          <a:p>
            <a:pPr lvl="0"/>
            <a:endParaRPr lang="ru-RU" sz="2500" dirty="0"/>
          </a:p>
        </p:txBody>
      </p:sp>
      <p:sp>
        <p:nvSpPr>
          <p:cNvPr id="4" name="Заголовок 1"/>
          <p:cNvSpPr>
            <a:spLocks noGrp="1"/>
          </p:cNvSpPr>
          <p:nvPr>
            <p:ph type="title"/>
          </p:nvPr>
        </p:nvSpPr>
        <p:spPr>
          <a:xfrm>
            <a:off x="179512" y="620688"/>
            <a:ext cx="8259688" cy="508918"/>
          </a:xfrm>
        </p:spPr>
        <p:txBody>
          <a:bodyPr>
            <a:normAutofit fontScale="90000"/>
          </a:bodyPr>
          <a:lstStyle/>
          <a:p>
            <a:pPr algn="ctr"/>
            <a:r>
              <a:rPr lang="kk-KZ" sz="2400" b="1" dirty="0">
                <a:solidFill>
                  <a:schemeClr val="tx1"/>
                </a:solidFill>
                <a:latin typeface="Times New Roman" pitchFamily="18" charset="0"/>
                <a:cs typeface="Times New Roman" pitchFamily="18" charset="0"/>
              </a:rPr>
              <a:t>Ығыстырылатын және ығыстырылмайтын көп тапсырмалылық</a:t>
            </a:r>
            <a:endParaRPr lang="ru-RU" sz="28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132962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620688"/>
            <a:ext cx="7776864" cy="5604064"/>
          </a:xfrm>
        </p:spPr>
        <p:txBody>
          <a:bodyPr>
            <a:noAutofit/>
          </a:bodyPr>
          <a:lstStyle/>
          <a:p>
            <a:pPr marL="0" indent="0" algn="just">
              <a:buNone/>
            </a:pPr>
            <a:r>
              <a:rPr lang="kk-KZ" sz="2800" dirty="0"/>
              <a:t>Көп тапсырмалылықтың бұл екі нұсқасының арасындағы </a:t>
            </a:r>
            <a:r>
              <a:rPr lang="kk-KZ" sz="2800" b="1" dirty="0"/>
              <a:t>басты айырмашылығы </a:t>
            </a:r>
            <a:r>
              <a:rPr lang="kk-KZ" sz="2800" b="1" dirty="0" smtClean="0"/>
              <a:t>- </a:t>
            </a:r>
          </a:p>
          <a:p>
            <a:pPr marL="0" indent="0" algn="just">
              <a:buNone/>
            </a:pPr>
            <a:r>
              <a:rPr lang="kk-KZ" sz="2800" dirty="0" smtClean="0"/>
              <a:t>үдерістерді </a:t>
            </a:r>
            <a:r>
              <a:rPr lang="kk-KZ" sz="2800" dirty="0"/>
              <a:t>жоспарлау механизмінің орталықтандырылу дәрежесінде. </a:t>
            </a:r>
            <a:endParaRPr lang="kk-KZ" sz="2800" dirty="0" smtClean="0"/>
          </a:p>
          <a:p>
            <a:pPr marL="0" indent="0" algn="just">
              <a:buNone/>
            </a:pPr>
            <a:endParaRPr lang="kk-KZ" sz="2800" b="1" dirty="0" smtClean="0"/>
          </a:p>
          <a:p>
            <a:pPr marL="0" indent="0" algn="just">
              <a:buNone/>
            </a:pPr>
            <a:r>
              <a:rPr lang="kk-KZ" sz="2800" b="1" dirty="0" smtClean="0"/>
              <a:t>Бірінші </a:t>
            </a:r>
            <a:r>
              <a:rPr lang="kk-KZ" sz="2800" b="1" dirty="0"/>
              <a:t>жағдайда </a:t>
            </a:r>
            <a:r>
              <a:rPr lang="kk-KZ" sz="2800" dirty="0"/>
              <a:t>үдерістерді жоспарлау механизмі тұтасымен операциялық жүйенің назарына аударылған, </a:t>
            </a:r>
            <a:endParaRPr lang="kk-KZ" sz="2800" dirty="0" smtClean="0"/>
          </a:p>
          <a:p>
            <a:pPr marL="0" indent="0" algn="just">
              <a:buNone/>
            </a:pPr>
            <a:endParaRPr lang="kk-KZ" sz="2800" dirty="0" smtClean="0"/>
          </a:p>
          <a:p>
            <a:pPr marL="0" indent="0" algn="just">
              <a:buNone/>
            </a:pPr>
            <a:r>
              <a:rPr lang="kk-KZ" sz="2800" dirty="0" smtClean="0"/>
              <a:t>ал </a:t>
            </a:r>
            <a:r>
              <a:rPr lang="kk-KZ" sz="2800" b="1" dirty="0"/>
              <a:t>екінші жағдайда </a:t>
            </a:r>
            <a:r>
              <a:rPr lang="kk-KZ" sz="2800" dirty="0"/>
              <a:t>жүйемен қолданбалы бағдарламалар арасында үлестірілген. </a:t>
            </a:r>
            <a:endParaRPr lang="kk-KZ" sz="2800" dirty="0" smtClean="0"/>
          </a:p>
          <a:p>
            <a:pPr marL="0" indent="0" algn="just">
              <a:buNone/>
            </a:pPr>
            <a:endParaRPr lang="kk-KZ" sz="2800" dirty="0"/>
          </a:p>
        </p:txBody>
      </p:sp>
    </p:spTree>
    <p:extLst>
      <p:ext uri="{BB962C8B-B14F-4D97-AF65-F5344CB8AC3E}">
        <p14:creationId xmlns:p14="http://schemas.microsoft.com/office/powerpoint/2010/main" val="1666399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1340768"/>
            <a:ext cx="8424936" cy="2160240"/>
          </a:xfrm>
        </p:spPr>
        <p:txBody>
          <a:bodyPr>
            <a:noAutofit/>
          </a:bodyPr>
          <a:lstStyle/>
          <a:p>
            <a:pPr lvl="0"/>
            <a:r>
              <a:rPr lang="kk-KZ" sz="2500" dirty="0" smtClean="0"/>
              <a:t>пакеттік </a:t>
            </a:r>
            <a:r>
              <a:rPr lang="kk-KZ" sz="2500" dirty="0"/>
              <a:t>өңдеу жүйелері  (ЕС ОЖ);</a:t>
            </a:r>
            <a:endParaRPr lang="ru-RU" sz="2500" dirty="0"/>
          </a:p>
          <a:p>
            <a:pPr lvl="0"/>
            <a:r>
              <a:rPr lang="kk-KZ" sz="2500" dirty="0"/>
              <a:t>уақытты бөлісуі бар жүйелер (Unix, Linux, Windows);</a:t>
            </a:r>
            <a:endParaRPr lang="ru-RU" sz="2500" dirty="0"/>
          </a:p>
          <a:p>
            <a:pPr lvl="0"/>
            <a:r>
              <a:rPr lang="kk-KZ" sz="2500" dirty="0"/>
              <a:t>нақты уақыт жүйелері (RT11, QNX).</a:t>
            </a:r>
            <a:endParaRPr lang="ru-RU" sz="2500" dirty="0"/>
          </a:p>
          <a:p>
            <a:pPr lvl="0"/>
            <a:endParaRPr lang="ru-RU" sz="2500" dirty="0"/>
          </a:p>
        </p:txBody>
      </p:sp>
      <p:sp>
        <p:nvSpPr>
          <p:cNvPr id="4" name="Заголовок 1"/>
          <p:cNvSpPr>
            <a:spLocks noGrp="1"/>
          </p:cNvSpPr>
          <p:nvPr>
            <p:ph type="title"/>
          </p:nvPr>
        </p:nvSpPr>
        <p:spPr>
          <a:xfrm>
            <a:off x="611560" y="620688"/>
            <a:ext cx="7467600" cy="508918"/>
          </a:xfrm>
        </p:spPr>
        <p:txBody>
          <a:bodyPr>
            <a:noAutofit/>
          </a:bodyPr>
          <a:lstStyle/>
          <a:p>
            <a:pPr algn="ctr"/>
            <a:r>
              <a:rPr lang="kk-KZ" sz="2500" b="1" dirty="0">
                <a:solidFill>
                  <a:schemeClr val="tx1"/>
                </a:solidFill>
                <a:latin typeface="Times New Roman" pitchFamily="18" charset="0"/>
                <a:cs typeface="Times New Roman" pitchFamily="18" charset="0"/>
              </a:rPr>
              <a:t>Қолдану  аймағына </a:t>
            </a:r>
            <a:r>
              <a:rPr lang="kk-KZ" sz="2500" dirty="0">
                <a:solidFill>
                  <a:schemeClr val="tx1"/>
                </a:solidFill>
                <a:latin typeface="Times New Roman" pitchFamily="18" charset="0"/>
                <a:cs typeface="Times New Roman" pitchFamily="18" charset="0"/>
              </a:rPr>
              <a:t>қарай көп тапсырмалы ОЖ үш типке бөлінеді:</a:t>
            </a:r>
            <a:endParaRPr lang="ru-RU" sz="2500" dirty="0">
              <a:solidFill>
                <a:schemeClr val="tx1"/>
              </a:solidFill>
              <a:latin typeface="Times New Roman" pitchFamily="18" charset="0"/>
              <a:cs typeface="Times New Roman" pitchFamily="18" charset="0"/>
            </a:endParaRPr>
          </a:p>
        </p:txBody>
      </p:sp>
      <p:sp>
        <p:nvSpPr>
          <p:cNvPr id="7" name="Объект 2"/>
          <p:cNvSpPr txBox="1">
            <a:spLocks/>
          </p:cNvSpPr>
          <p:nvPr/>
        </p:nvSpPr>
        <p:spPr>
          <a:xfrm>
            <a:off x="323528" y="4509120"/>
            <a:ext cx="8424936" cy="216024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kk-KZ" sz="2500" dirty="0" smtClean="0"/>
              <a:t>бір қолданушылы (MS DOS, Windows 3.x, OS/2 ертеректегі нұсқалары) </a:t>
            </a:r>
          </a:p>
          <a:p>
            <a:r>
              <a:rPr lang="kk-KZ" sz="2500" dirty="0" smtClean="0"/>
              <a:t> көп қолданушылы (Unix, Linux, Windows 95 – XP, ары карай)</a:t>
            </a:r>
            <a:endParaRPr lang="ru-RU" sz="2500" dirty="0" smtClean="0"/>
          </a:p>
          <a:p>
            <a:endParaRPr lang="ru-RU" sz="2500" dirty="0"/>
          </a:p>
        </p:txBody>
      </p:sp>
      <p:sp>
        <p:nvSpPr>
          <p:cNvPr id="8" name="Заголовок 1"/>
          <p:cNvSpPr txBox="1">
            <a:spLocks/>
          </p:cNvSpPr>
          <p:nvPr/>
        </p:nvSpPr>
        <p:spPr>
          <a:xfrm>
            <a:off x="611560" y="3717032"/>
            <a:ext cx="7467600" cy="508918"/>
          </a:xfrm>
          <a:prstGeom prst="rect">
            <a:avLst/>
          </a:prstGeom>
        </p:spPr>
        <p:txBody>
          <a:bodyPr vert="horz" anchor="b">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kk-KZ" sz="2500" dirty="0" smtClean="0">
                <a:solidFill>
                  <a:schemeClr val="tx1"/>
                </a:solidFill>
                <a:latin typeface="Times New Roman" pitchFamily="18" charset="0"/>
                <a:cs typeface="Times New Roman" pitchFamily="18" charset="0"/>
              </a:rPr>
              <a:t>ЭЕМ </a:t>
            </a:r>
            <a:r>
              <a:rPr lang="kk-KZ" sz="2500" b="1" dirty="0" smtClean="0">
                <a:solidFill>
                  <a:schemeClr val="tx1"/>
                </a:solidFill>
                <a:latin typeface="Times New Roman" pitchFamily="18" charset="0"/>
                <a:cs typeface="Times New Roman" pitchFamily="18" charset="0"/>
              </a:rPr>
              <a:t>бір мезетте жұмыс істейтін қолданушылар саны </a:t>
            </a:r>
            <a:r>
              <a:rPr lang="kk-KZ" sz="2500" dirty="0" smtClean="0">
                <a:solidFill>
                  <a:schemeClr val="tx1"/>
                </a:solidFill>
                <a:latin typeface="Times New Roman" pitchFamily="18" charset="0"/>
                <a:cs typeface="Times New Roman" pitchFamily="18" charset="0"/>
              </a:rPr>
              <a:t>бойынша ОЖ:</a:t>
            </a:r>
            <a:endParaRPr lang="ru-RU" sz="25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8333434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TotalTime>
  <Words>653</Words>
  <Application>Microsoft Office PowerPoint</Application>
  <PresentationFormat>Экран (4:3)</PresentationFormat>
  <Paragraphs>57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Эркер</vt:lpstr>
      <vt:lpstr>ОПЕРАЦИЯЛЫҚ ЖҮЙЕЛЕР. НЕГІЗГІ ТҮСІНІКТЕРІ.  ОЖ ЖІКТЕЛУІ</vt:lpstr>
      <vt:lpstr>Операциялық жүйе түсінігі</vt:lpstr>
      <vt:lpstr>Презентация PowerPoint</vt:lpstr>
      <vt:lpstr>Презентация PowerPoint</vt:lpstr>
      <vt:lpstr>Операциялық жүйе міндеттері:</vt:lpstr>
      <vt:lpstr>Операциялық орта түсінігі</vt:lpstr>
      <vt:lpstr>Презентация PowerPoint</vt:lpstr>
      <vt:lpstr>Операциялық жүйе келесі функцияларды орындайды:</vt:lpstr>
      <vt:lpstr>Презентация PowerPoint</vt:lpstr>
      <vt:lpstr>Презентация PowerPoint</vt:lpstr>
      <vt:lpstr>Операциялық жүйелердің жіктелінуі</vt:lpstr>
      <vt:lpstr>Процессорларды басқару алгоритмдеріне қарай ОЖ келесі түрлерге бөлінеді:</vt:lpstr>
      <vt:lpstr>Ығыстырылатын және ығыстырылмайтын көп тапсырмалылық</vt:lpstr>
      <vt:lpstr>Презентация PowerPoint</vt:lpstr>
      <vt:lpstr>Қолдану  аймағына қарай көп тапсырмалы ОЖ үш типке бөлінеді:</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ОПЕРАЦИЯЛЫҚ ЖҮЙЕЛЕР. НЕГІЗГІ ТҮСІНІКТЕРІ.  ОЖ ЖІКТЕЛУІ</dc:title>
  <cp:lastModifiedBy>user</cp:lastModifiedBy>
  <cp:revision>4</cp:revision>
  <dcterms:modified xsi:type="dcterms:W3CDTF">2013-01-29T04:04:23Z</dcterms:modified>
</cp:coreProperties>
</file>